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"/>
  </p:notesMasterIdLst>
  <p:sldIdLst>
    <p:sldId id="257" r:id="rId2"/>
  </p:sldIdLst>
  <p:sldSz cx="30243463" cy="42773600"/>
  <p:notesSz cx="7023100" cy="9309100"/>
  <p:defaultTextStyle>
    <a:defPPr>
      <a:defRPr lang="en-US"/>
    </a:defPPr>
    <a:lvl1pPr marL="0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6158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2316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58474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4632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0789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16947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03105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89263" algn="l" defTabSz="417231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2">
          <p15:clr>
            <a:srgbClr val="A4A3A4"/>
          </p15:clr>
        </p15:guide>
        <p15:guide id="2" pos="95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B034"/>
    <a:srgbClr val="97BF0D"/>
    <a:srgbClr val="807F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8" autoAdjust="0"/>
    <p:restoredTop sz="86447"/>
  </p:normalViewPr>
  <p:slideViewPr>
    <p:cSldViewPr>
      <p:cViewPr>
        <p:scale>
          <a:sx n="60" d="100"/>
          <a:sy n="60" d="100"/>
        </p:scale>
        <p:origin x="216" y="144"/>
      </p:cViewPr>
      <p:guideLst>
        <p:guide orient="horz" pos="13472"/>
        <p:guide pos="9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2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299" tIns="46650" rIns="93299" bIns="4665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</p:spPr>
        <p:txBody>
          <a:bodyPr vert="horz" lIns="93299" tIns="46650" rIns="93299" bIns="46650" rtlCol="0" anchor="b"/>
          <a:lstStyle>
            <a:lvl1pPr algn="r">
              <a:defRPr sz="1200"/>
            </a:lvl1pPr>
          </a:lstStyle>
          <a:p>
            <a:fld id="{21FBBFFA-CF80-4F6E-9D90-95407A55B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latshållare för bildobjekt 7">
            <a:extLst>
              <a:ext uri="{FF2B5EF4-FFF2-40B4-BE49-F238E27FC236}">
                <a16:creationId xmlns:a16="http://schemas.microsoft.com/office/drawing/2014/main" id="{EB4B03A3-8381-8444-B774-8741FA6C3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63638"/>
            <a:ext cx="2222500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9" name="Platshållare för sidhuvud 8">
            <a:extLst>
              <a:ext uri="{FF2B5EF4-FFF2-40B4-BE49-F238E27FC236}">
                <a16:creationId xmlns:a16="http://schemas.microsoft.com/office/drawing/2014/main" id="{787FE764-2A13-9540-A659-AA3A68CABD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" name="Platshållare för datum 9">
            <a:extLst>
              <a:ext uri="{FF2B5EF4-FFF2-40B4-BE49-F238E27FC236}">
                <a16:creationId xmlns:a16="http://schemas.microsoft.com/office/drawing/2014/main" id="{8E5E9AAA-7CD0-0341-855D-ED6CAF49E1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6C0BF-3E34-ED4A-BCAB-A586D9C9E8C0}" type="datetimeFigureOut">
              <a:rPr lang="en-GB" smtClean="0"/>
              <a:t>09/11/2019</a:t>
            </a:fld>
            <a:endParaRPr lang="en-GB"/>
          </a:p>
        </p:txBody>
      </p:sp>
      <p:sp>
        <p:nvSpPr>
          <p:cNvPr id="11" name="Platshållare för anteckningar 10">
            <a:extLst>
              <a:ext uri="{FF2B5EF4-FFF2-40B4-BE49-F238E27FC236}">
                <a16:creationId xmlns:a16="http://schemas.microsoft.com/office/drawing/2014/main" id="{B1C35895-6F8B-6844-802A-AF51AEDA1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Redigera format för bakgrundstext
Nivå två
Nivå tre
Nivå fyra
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97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6158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2316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58474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44632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30789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16947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03105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689263" algn="l" defTabSz="4172316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2400300" y="1163638"/>
            <a:ext cx="2222500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BBFFA-CF80-4F6E-9D90-95407A55BD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32"/>
          </p:nvPr>
        </p:nvSpPr>
        <p:spPr>
          <a:xfrm>
            <a:off x="15777059" y="32800067"/>
            <a:ext cx="13602280" cy="6768752"/>
          </a:xfrm>
          <a:solidFill>
            <a:srgbClr val="807F83">
              <a:alpha val="1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1600" y="4752953"/>
            <a:ext cx="28619723" cy="1152128"/>
          </a:xfrm>
        </p:spPr>
        <p:txBody>
          <a:bodyPr lIns="0" tIns="0" rIns="0" bIns="0" anchor="b">
            <a:noAutofit/>
          </a:bodyPr>
          <a:lstStyle>
            <a:lvl1pPr algn="l">
              <a:defRPr sz="91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94" y="6049096"/>
            <a:ext cx="28619429" cy="14617623"/>
          </a:xfrm>
        </p:spPr>
        <p:txBody>
          <a:bodyPr lIns="0">
            <a:noAutofit/>
          </a:bodyPr>
          <a:lstStyle>
            <a:lvl1pPr marL="0" indent="0" algn="just">
              <a:buNone/>
              <a:defRPr sz="6400"/>
            </a:lvl1pPr>
            <a:lvl2pPr marL="2086158" indent="0">
              <a:buNone/>
              <a:defRPr sz="5500"/>
            </a:lvl2pPr>
            <a:lvl3pPr marL="4172316" indent="0">
              <a:buNone/>
              <a:defRPr sz="4600"/>
            </a:lvl3pPr>
            <a:lvl4pPr marL="6258474" indent="0">
              <a:buNone/>
              <a:defRPr sz="4100"/>
            </a:lvl4pPr>
            <a:lvl5pPr marL="8344632" indent="0">
              <a:buNone/>
              <a:defRPr sz="4100"/>
            </a:lvl5pPr>
            <a:lvl6pPr marL="10430789" indent="0">
              <a:buNone/>
              <a:defRPr sz="4100"/>
            </a:lvl6pPr>
            <a:lvl7pPr marL="12516947" indent="0">
              <a:buNone/>
              <a:defRPr sz="4100"/>
            </a:lvl7pPr>
            <a:lvl8pPr marL="14603105" indent="0">
              <a:buNone/>
              <a:defRPr sz="4100"/>
            </a:lvl8pPr>
            <a:lvl9pPr marL="16689263" indent="0">
              <a:buNone/>
              <a:defRPr sz="4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831600" y="2373183"/>
            <a:ext cx="19690731" cy="1587680"/>
          </a:xfrm>
        </p:spPr>
        <p:txBody>
          <a:bodyPr lIns="0">
            <a:normAutofit/>
          </a:bodyPr>
          <a:lstStyle>
            <a:lvl1pPr marL="0" indent="0">
              <a:buNone/>
              <a:defRPr sz="4000" baseline="0"/>
            </a:lvl1pPr>
            <a:lvl2pPr marL="2086158" indent="0">
              <a:buNone/>
              <a:defRPr sz="5500"/>
            </a:lvl2pPr>
            <a:lvl3pPr marL="4172316" indent="0">
              <a:buNone/>
              <a:defRPr sz="4600"/>
            </a:lvl3pPr>
            <a:lvl4pPr marL="6258474" indent="0">
              <a:buNone/>
              <a:defRPr sz="4100"/>
            </a:lvl4pPr>
            <a:lvl5pPr marL="8344632" indent="0">
              <a:buNone/>
              <a:defRPr sz="4100"/>
            </a:lvl5pPr>
            <a:lvl6pPr marL="10430789" indent="0">
              <a:buNone/>
              <a:defRPr sz="4100"/>
            </a:lvl6pPr>
            <a:lvl7pPr marL="12516947" indent="0">
              <a:buNone/>
              <a:defRPr sz="4100"/>
            </a:lvl7pPr>
            <a:lvl8pPr marL="14603105" indent="0">
              <a:buNone/>
              <a:defRPr sz="4100"/>
            </a:lvl8pPr>
            <a:lvl9pPr marL="16689263" indent="0">
              <a:buNone/>
              <a:defRPr sz="4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831600" y="6104"/>
            <a:ext cx="19690731" cy="2367079"/>
          </a:xfrm>
        </p:spPr>
        <p:txBody>
          <a:bodyPr lIns="0">
            <a:noAutofit/>
          </a:bodyPr>
          <a:lstStyle>
            <a:lvl1pPr marL="0" indent="0">
              <a:buNone/>
              <a:defRPr sz="12000" b="1">
                <a:latin typeface="+mj-lt"/>
                <a:cs typeface="Adobe Arabic" pitchFamily="18" charset="-78"/>
              </a:defRPr>
            </a:lvl1pPr>
            <a:lvl2pPr>
              <a:defRPr sz="13000" b="1">
                <a:latin typeface="+mj-lt"/>
                <a:cs typeface="Adobe Arabic" pitchFamily="18" charset="-78"/>
              </a:defRPr>
            </a:lvl2pPr>
            <a:lvl3pPr>
              <a:defRPr sz="13000" b="1">
                <a:latin typeface="+mj-lt"/>
                <a:cs typeface="Adobe Arabic" pitchFamily="18" charset="-78"/>
              </a:defRPr>
            </a:lvl3pPr>
            <a:lvl4pPr>
              <a:defRPr sz="13000" b="1">
                <a:latin typeface="+mj-lt"/>
                <a:cs typeface="Adobe Arabic" pitchFamily="18" charset="-78"/>
              </a:defRPr>
            </a:lvl4pPr>
            <a:lvl5pPr>
              <a:defRPr sz="13000" b="1">
                <a:latin typeface="+mj-lt"/>
                <a:cs typeface="Adobe Arabic" pitchFamily="18" charset="-7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15777059" y="21414817"/>
            <a:ext cx="13680000" cy="11017224"/>
          </a:xfrm>
        </p:spPr>
        <p:txBody>
          <a:bodyPr lIns="0" tIns="0" rIns="0" bIns="0">
            <a:noAutofit/>
          </a:bodyPr>
          <a:lstStyle>
            <a:lvl1pPr marL="0" indent="0">
              <a:buClr>
                <a:srgbClr val="FBB034"/>
              </a:buClr>
              <a:buFont typeface="Calibri" pitchFamily="34" charset="0"/>
              <a:buNone/>
              <a:defRPr sz="6000" b="1">
                <a:latin typeface="+mn-lt"/>
              </a:defRPr>
            </a:lvl1pPr>
            <a:lvl2pPr marL="0" indent="0" algn="just">
              <a:buFontTx/>
              <a:buNone/>
              <a:defRPr sz="320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30"/>
          </p:nvPr>
        </p:nvSpPr>
        <p:spPr>
          <a:xfrm>
            <a:off x="15985827" y="33008104"/>
            <a:ext cx="13213480" cy="6408712"/>
          </a:xfrm>
          <a:noFill/>
        </p:spPr>
        <p:txBody>
          <a:bodyPr>
            <a:normAutofit/>
          </a:bodyPr>
          <a:lstStyle>
            <a:lvl1pPr marL="0" indent="0">
              <a:buNone/>
              <a:defRPr sz="6000"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73"/>
          </p:nvPr>
        </p:nvSpPr>
        <p:spPr>
          <a:xfrm>
            <a:off x="831600" y="21414817"/>
            <a:ext cx="13680000" cy="18001999"/>
          </a:xfrm>
        </p:spPr>
        <p:txBody>
          <a:bodyPr lIns="0" tIns="0" rIns="0" bIns="0">
            <a:noAutofit/>
          </a:bodyPr>
          <a:lstStyle>
            <a:lvl1pPr marL="0" indent="0">
              <a:buClr>
                <a:srgbClr val="FBB034"/>
              </a:buClr>
              <a:buFontTx/>
              <a:buNone/>
              <a:defRPr sz="6000" b="1">
                <a:latin typeface="+mn-lt"/>
              </a:defRPr>
            </a:lvl1pPr>
            <a:lvl2pPr marL="0" indent="0" algn="just">
              <a:buFontTx/>
              <a:buNone/>
              <a:defRPr sz="1800" baseline="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85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30243463" cy="3960863"/>
          </a:xfrm>
          <a:prstGeom prst="rect">
            <a:avLst/>
          </a:prstGeom>
          <a:solidFill>
            <a:srgbClr val="807F8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9898746"/>
            <a:ext cx="30243463" cy="2874854"/>
          </a:xfrm>
          <a:prstGeom prst="rect">
            <a:avLst/>
          </a:prstGeom>
          <a:solidFill>
            <a:srgbClr val="807F8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1894" y="147600"/>
            <a:ext cx="24054266" cy="3035633"/>
          </a:xfrm>
          <a:prstGeom prst="rect">
            <a:avLst/>
          </a:prstGeom>
        </p:spPr>
        <p:txBody>
          <a:bodyPr vert="horz" lIns="417232" tIns="208616" rIns="417232" bIns="208616" rtlCol="0" anchor="t" anchorCtr="0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94" y="4752953"/>
            <a:ext cx="28579676" cy="33700278"/>
          </a:xfrm>
          <a:prstGeom prst="rect">
            <a:avLst/>
          </a:prstGeom>
        </p:spPr>
        <p:txBody>
          <a:bodyPr vert="horz" lIns="417232" tIns="208616" rIns="417232" bIns="208616" rtlCol="0">
            <a:normAutofit/>
          </a:bodyPr>
          <a:lstStyle/>
          <a:p>
            <a:pPr lvl="0"/>
            <a:r>
              <a:rPr lang="sv-SE" dirty="0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60291" y="40699460"/>
            <a:ext cx="26066896" cy="1929700"/>
          </a:xfrm>
          <a:prstGeom prst="rect">
            <a:avLst/>
          </a:prstGeom>
          <a:noFill/>
        </p:spPr>
        <p:txBody>
          <a:bodyPr wrap="square" lIns="720000" numCol="2" spcCol="360000" rtlCol="0">
            <a:noAutofit/>
          </a:bodyPr>
          <a:lstStyle/>
          <a:p>
            <a:r>
              <a:rPr lang="en-GB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of the Tomograms project (2017-2019) consists of a group of 10 people at</a:t>
            </a:r>
          </a:p>
          <a:p>
            <a:r>
              <a:rPr lang="en-GB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IV including MAX IV staff, students and visitors and 3 SNIC users that expressed special interest in supporting tomographic reconstructions and imaging methods around MAX IV, Lund and Copenhagen area.</a:t>
            </a:r>
            <a:endParaRPr lang="sv-SE" sz="2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0251" y="39898746"/>
            <a:ext cx="7881125" cy="830997"/>
          </a:xfrm>
          <a:prstGeom prst="rect">
            <a:avLst/>
          </a:prstGeom>
          <a:noFill/>
        </p:spPr>
        <p:txBody>
          <a:bodyPr wrap="none" lIns="1080000" rtlCol="0">
            <a:no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</a:rPr>
              <a:t>TOMOGRAMS</a:t>
            </a:r>
          </a:p>
        </p:txBody>
      </p:sp>
      <p:pic>
        <p:nvPicPr>
          <p:cNvPr id="4" name="Picture 3" descr="MAX IV_logo1_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405" y="576489"/>
            <a:ext cx="7866809" cy="32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0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sldNum="0" hdr="0" dt="0"/>
  <p:txStyles>
    <p:titleStyle>
      <a:lvl1pPr algn="l" defTabSz="4172316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4618" indent="-1564618" algn="l" defTabSz="4172316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3390007" indent="-1303849" algn="l" defTabSz="4172316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5395" indent="-1043079" algn="l" defTabSz="417231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7301553" indent="-1043079" algn="l" defTabSz="4172316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87710" indent="-1043079" algn="l" defTabSz="4172316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73868" indent="-1043079" algn="l" defTabSz="417231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0026" indent="-1043079" algn="l" defTabSz="417231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46184" indent="-1043079" algn="l" defTabSz="417231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32342" indent="-1043079" algn="l" defTabSz="417231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6158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2316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58474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4632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0789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16947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3105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89263" algn="l" defTabSz="417231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hyperlink" Target="https://tomograms.rtfd.org/" TargetMode="Externa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5C80F9-9FC8-5A45-9A64-F7A4FF9F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76" y="35572223"/>
            <a:ext cx="5403593" cy="3862947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160290" y="1368576"/>
            <a:ext cx="17641961" cy="2808312"/>
          </a:xfrm>
        </p:spPr>
        <p:txBody>
          <a:bodyPr>
            <a:normAutofit/>
          </a:bodyPr>
          <a:lstStyle/>
          <a:p>
            <a:r>
              <a:rPr lang="sv-SE" sz="14000" dirty="0" err="1"/>
              <a:t>Tomograms</a:t>
            </a:r>
            <a:endParaRPr lang="en-US" sz="14000" dirty="0"/>
          </a:p>
        </p:txBody>
      </p:sp>
      <p:sp>
        <p:nvSpPr>
          <p:cNvPr id="204" name="Text Placeholder 203"/>
          <p:cNvSpPr>
            <a:spLocks noGrp="1"/>
          </p:cNvSpPr>
          <p:nvPr>
            <p:ph type="body" sz="quarter" idx="4294967295"/>
          </p:nvPr>
        </p:nvSpPr>
        <p:spPr>
          <a:xfrm>
            <a:off x="2520489" y="14474032"/>
            <a:ext cx="11881162" cy="16057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800" dirty="0"/>
              <a:t>SUPPORT FOR TOMOGRAPHY RECONSTRUCTIONS AND IMAGING</a:t>
            </a:r>
            <a:endParaRPr lang="en-GB" sz="4800" b="0" dirty="0"/>
          </a:p>
          <a:p>
            <a:pPr marL="0" indent="0">
              <a:buNone/>
            </a:pPr>
            <a:r>
              <a:rPr lang="en-GB" sz="3200" dirty="0"/>
              <a:t>Synchrotron based tomography imaging is known to be very demanding on storage and computing infrastructure. This applies to all steps of tomography data processing workflow including </a:t>
            </a:r>
            <a:r>
              <a:rPr lang="en-GB" sz="3200" b="1" dirty="0"/>
              <a:t>reconstructions, segmentation, labelling, quantification and visualisation</a:t>
            </a:r>
            <a:r>
              <a:rPr lang="en-GB" sz="3200" dirty="0"/>
              <a:t>. Full-field tomography imaging techniques will be available at </a:t>
            </a:r>
            <a:r>
              <a:rPr lang="en-GB" sz="3200" dirty="0" err="1"/>
              <a:t>DanMAX</a:t>
            </a:r>
            <a:r>
              <a:rPr lang="en-GB" sz="3200" dirty="0"/>
              <a:t> and </a:t>
            </a:r>
            <a:r>
              <a:rPr lang="en-GB" sz="3200" dirty="0" err="1"/>
              <a:t>ForMAX</a:t>
            </a:r>
            <a:r>
              <a:rPr lang="en-GB" sz="3200" dirty="0"/>
              <a:t> beamlines. In order to ensure MAX IV environment fits basic needs for tomography data processing a </a:t>
            </a:r>
            <a:r>
              <a:rPr lang="en-GB" sz="3200" b="1" dirty="0"/>
              <a:t>Tomograms</a:t>
            </a:r>
            <a:r>
              <a:rPr lang="en-GB" sz="3200" dirty="0"/>
              <a:t> project was started at MAX IV in 2017. During years it developed from prototyping reconstruction methods at MAX IV to </a:t>
            </a:r>
            <a:r>
              <a:rPr lang="en-GB" sz="3200" b="1" dirty="0"/>
              <a:t>supporting imaging data analysis in user community at the Lund University for data taken at other synchrotron facilities as PSI, ESRF, DLS and APS</a:t>
            </a:r>
            <a:r>
              <a:rPr lang="en-GB" sz="3200" dirty="0"/>
              <a:t>. This is done in close collaboration with the </a:t>
            </a:r>
            <a:r>
              <a:rPr lang="en-GB" sz="3200" b="1" dirty="0"/>
              <a:t>Lund University Computing Centre</a:t>
            </a:r>
            <a:r>
              <a:rPr lang="en-GB" sz="3200" dirty="0"/>
              <a:t> (LUNARC), </a:t>
            </a:r>
            <a:r>
              <a:rPr lang="en-GB" sz="3200" b="1" dirty="0"/>
              <a:t>Lund Institute of Advance Neutron and X-ray Science</a:t>
            </a:r>
            <a:r>
              <a:rPr lang="en-GB" sz="3200" dirty="0"/>
              <a:t> (LINXS) and The </a:t>
            </a:r>
            <a:r>
              <a:rPr lang="en-GB" sz="3200" dirty="0" err="1"/>
              <a:t>Center</a:t>
            </a:r>
            <a:r>
              <a:rPr lang="en-GB" sz="3200" dirty="0"/>
              <a:t> for Quantification of Imaging Data (QIM) at </a:t>
            </a:r>
            <a:r>
              <a:rPr lang="en-GB" sz="3200" b="1" dirty="0"/>
              <a:t>DTU Copenhagen</a:t>
            </a:r>
            <a:r>
              <a:rPr lang="en-GB" sz="3200" dirty="0"/>
              <a:t>.</a:t>
            </a:r>
          </a:p>
          <a:p>
            <a:pPr marL="0" indent="0">
              <a:buNone/>
            </a:pPr>
            <a:endParaRPr lang="en-GB" sz="2200" b="0" dirty="0"/>
          </a:p>
          <a:p>
            <a:pPr marL="0" indent="0">
              <a:buNone/>
            </a:pPr>
            <a:r>
              <a:rPr lang="en-GB" sz="4800" dirty="0"/>
              <a:t>TOMOGRAPHY RECONSTRUCTIONS in 2017</a:t>
            </a:r>
            <a:endParaRPr lang="en-GB" sz="4800" b="0" dirty="0"/>
          </a:p>
          <a:p>
            <a:pPr marL="0" indent="0">
              <a:buNone/>
            </a:pPr>
            <a:r>
              <a:rPr lang="en-GB" sz="3200" dirty="0"/>
              <a:t>The project started by benchmarking future MAX IV data storage in 2017. Two most known I/O demanding synchrotron data processing workflows, in particular MX data processing and </a:t>
            </a:r>
            <a:r>
              <a:rPr lang="en-GB" sz="3200" b="1" dirty="0"/>
              <a:t>tomography reconstruction pipelines</a:t>
            </a:r>
            <a:r>
              <a:rPr lang="en-GB" sz="3200" dirty="0"/>
              <a:t>, were used to test capabilities of the new MAX IV storage hardware. Beside establishing a future infrastructure with standard I/O bandwidth 5 GB/s (up to 10 GB/s) per compute node a series of tomography reconstruction frameworks has been made routinely available at MAX IV. It includes ASTRA, </a:t>
            </a:r>
            <a:r>
              <a:rPr lang="en-GB" sz="3200" b="1" dirty="0"/>
              <a:t>TOMOPY</a:t>
            </a:r>
            <a:r>
              <a:rPr lang="en-GB" sz="3200" dirty="0"/>
              <a:t> (APS) and </a:t>
            </a:r>
            <a:r>
              <a:rPr lang="en-GB" sz="3200" b="1" dirty="0"/>
              <a:t>SAVU</a:t>
            </a:r>
            <a:r>
              <a:rPr lang="en-GB" sz="3200" dirty="0"/>
              <a:t> (DLS). With proper infrastructure at MAX IV the focus could move towards improving reconstructions and imaging methods.</a:t>
            </a:r>
            <a:endParaRPr lang="en-GB" sz="3200" b="0" dirty="0"/>
          </a:p>
        </p:txBody>
      </p:sp>
      <p:sp>
        <p:nvSpPr>
          <p:cNvPr id="205" name="Text Placeholder 204"/>
          <p:cNvSpPr>
            <a:spLocks noGrp="1"/>
          </p:cNvSpPr>
          <p:nvPr>
            <p:ph type="body" sz="quarter" idx="23"/>
          </p:nvPr>
        </p:nvSpPr>
        <p:spPr>
          <a:xfrm>
            <a:off x="15919849" y="14762064"/>
            <a:ext cx="11880000" cy="17209911"/>
          </a:xfrm>
        </p:spPr>
        <p:txBody>
          <a:bodyPr>
            <a:noAutofit/>
          </a:bodyPr>
          <a:lstStyle/>
          <a:p>
            <a:r>
              <a:rPr lang="en-GB" sz="4800" b="0" dirty="0"/>
              <a:t>TOMOGRAMS PAGE</a:t>
            </a:r>
          </a:p>
          <a:p>
            <a:r>
              <a:rPr lang="en-GB" sz="3200" b="0" dirty="0"/>
              <a:t>Two Tomography </a:t>
            </a:r>
            <a:r>
              <a:rPr lang="en-GB" sz="3200" b="0" dirty="0" err="1"/>
              <a:t>Quatim</a:t>
            </a:r>
            <a:r>
              <a:rPr lang="en-GB" sz="3200" b="0" dirty="0"/>
              <a:t> Hackathons were organised by LINXS with an aim to bring together imaging experts and user community at LU. The hackathons were supported by LUNARC. A part of the MAX IV Tomograms software environment were transferred to LUNARC within these events. A community oriented web </a:t>
            </a:r>
            <a:r>
              <a:rPr lang="en-GB" sz="3200" b="0" dirty="0">
                <a:hlinkClick r:id="rId4"/>
              </a:rPr>
              <a:t>https://</a:t>
            </a:r>
            <a:r>
              <a:rPr lang="en-GB" sz="3200" b="0" dirty="0" err="1">
                <a:hlinkClick r:id="rId4"/>
              </a:rPr>
              <a:t>tomograms.rtfd.org</a:t>
            </a:r>
            <a:r>
              <a:rPr lang="en-GB" sz="3200" b="0" dirty="0"/>
              <a:t> has been raised that should document the events and other activities of the group.</a:t>
            </a: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br>
              <a:rPr lang="sv-SE" sz="3200" b="0" dirty="0"/>
            </a:br>
            <a:endParaRPr lang="sv-SE" sz="3200" b="0" dirty="0"/>
          </a:p>
          <a:p>
            <a:endParaRPr lang="sv-SE" sz="4800" b="0" dirty="0"/>
          </a:p>
          <a:p>
            <a:r>
              <a:rPr lang="sv-SE" sz="4800" b="0" dirty="0"/>
              <a:t>IMAGING AT LUNARC</a:t>
            </a:r>
            <a:br>
              <a:rPr lang="sv-SE" sz="3200" b="0" dirty="0"/>
            </a:br>
            <a:r>
              <a:rPr lang="en-GB" sz="3200" b="0" dirty="0"/>
              <a:t>The recent activity was related to creating example </a:t>
            </a:r>
            <a:r>
              <a:rPr lang="en-GB" sz="3200" dirty="0" err="1"/>
              <a:t>Jupyter</a:t>
            </a:r>
            <a:r>
              <a:rPr lang="en-GB" sz="3200" dirty="0"/>
              <a:t> notebooks </a:t>
            </a:r>
            <a:r>
              <a:rPr lang="en-GB" sz="3200" b="0" dirty="0"/>
              <a:t>for </a:t>
            </a:r>
            <a:r>
              <a:rPr lang="en-GB" sz="3200" dirty="0"/>
              <a:t>tomographic reconstruction</a:t>
            </a:r>
            <a:r>
              <a:rPr lang="en-GB" sz="3200" b="0" dirty="0"/>
              <a:t>,  </a:t>
            </a:r>
            <a:r>
              <a:rPr lang="en-GB" sz="3200" dirty="0"/>
              <a:t>image quantification</a:t>
            </a:r>
            <a:r>
              <a:rPr lang="en-GB" sz="3200" b="0" dirty="0"/>
              <a:t> and </a:t>
            </a:r>
            <a:r>
              <a:rPr lang="en-GB" sz="3200" dirty="0"/>
              <a:t>phase retrieval</a:t>
            </a:r>
            <a:r>
              <a:rPr lang="en-GB" sz="3200" b="0" dirty="0"/>
              <a:t> leveraging use of </a:t>
            </a:r>
            <a:r>
              <a:rPr lang="en-GB" sz="3200" dirty="0" err="1"/>
              <a:t>PyPhase</a:t>
            </a:r>
            <a:r>
              <a:rPr lang="en-GB" sz="3200" b="0" dirty="0"/>
              <a:t> and Mixed Scale Dense Networks.</a:t>
            </a:r>
          </a:p>
          <a:p>
            <a:endParaRPr lang="en-US" sz="3200" b="0" dirty="0"/>
          </a:p>
          <a:p>
            <a:endParaRPr lang="en-US" sz="3200" b="0" dirty="0"/>
          </a:p>
          <a:p>
            <a:endParaRPr lang="en-US" sz="3200" b="0" dirty="0"/>
          </a:p>
        </p:txBody>
      </p:sp>
      <p:sp>
        <p:nvSpPr>
          <p:cNvPr id="223" name="Text Placeholder 209"/>
          <p:cNvSpPr txBox="1">
            <a:spLocks/>
          </p:cNvSpPr>
          <p:nvPr/>
        </p:nvSpPr>
        <p:spPr>
          <a:xfrm>
            <a:off x="776224" y="33124104"/>
            <a:ext cx="4896595" cy="359369"/>
          </a:xfrm>
          <a:prstGeom prst="rect">
            <a:avLst/>
          </a:prstGeom>
          <a:effectLst>
            <a:outerShdw blurRad="50800" dist="25400" dir="5400000" algn="ctr" rotWithShape="0">
              <a:srgbClr val="000000"/>
            </a:outerShdw>
          </a:effectLst>
        </p:spPr>
        <p:txBody>
          <a:bodyPr vert="horz" lIns="417232" tIns="0" rIns="144000" bIns="72000" rtlCol="0">
            <a:noAutofit/>
          </a:bodyPr>
          <a:lstStyle>
            <a:lvl1pPr marL="0" indent="0" algn="r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086158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2316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58474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4631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868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0026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46184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32342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6" name="Text Placeholder 231"/>
          <p:cNvSpPr txBox="1">
            <a:spLocks/>
          </p:cNvSpPr>
          <p:nvPr/>
        </p:nvSpPr>
        <p:spPr>
          <a:xfrm>
            <a:off x="19946267" y="28084215"/>
            <a:ext cx="4896544" cy="359369"/>
          </a:xfrm>
          <a:prstGeom prst="rect">
            <a:avLst/>
          </a:prstGeom>
          <a:effectLst/>
        </p:spPr>
        <p:txBody>
          <a:bodyPr vert="horz" lIns="417232" tIns="0" rIns="144000" bIns="72000" rtlCol="0">
            <a:noAutofit/>
          </a:bodyPr>
          <a:lstStyle>
            <a:lvl1pPr marL="0" indent="0" algn="r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86158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2316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58474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4631" indent="0" algn="l" defTabSz="4172316" rtl="0" eaLnBrk="1" latinLnBrk="0" hangingPunct="1"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868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60026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46184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32342" indent="-1043079" algn="l" defTabSz="41723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CB2F8-4EA9-0348-84D6-28820961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89" y="31107880"/>
            <a:ext cx="8586982" cy="483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5EE16-C57F-E14F-9E97-185EEAC0B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665" y="31404941"/>
            <a:ext cx="3981281" cy="3285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9A963-C860-D04C-BAA3-73AC517270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71" t="20803" r="16598" b="15469"/>
          <a:stretch/>
        </p:blipFill>
        <p:spPr>
          <a:xfrm>
            <a:off x="9020829" y="35119338"/>
            <a:ext cx="5403593" cy="3577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B60F8-0B36-4746-86F9-FD87C8E2D674}"/>
              </a:ext>
            </a:extLst>
          </p:cNvPr>
          <p:cNvSpPr txBox="1"/>
          <p:nvPr/>
        </p:nvSpPr>
        <p:spPr>
          <a:xfrm>
            <a:off x="8842693" y="38468957"/>
            <a:ext cx="5759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tests and first reconstructions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A46C2-36DF-3544-9A14-565917E5F966}"/>
              </a:ext>
            </a:extLst>
          </p:cNvPr>
          <p:cNvGrpSpPr>
            <a:grpSpLocks noChangeAspect="1"/>
          </p:cNvGrpSpPr>
          <p:nvPr/>
        </p:nvGrpSpPr>
        <p:grpSpPr>
          <a:xfrm>
            <a:off x="7272859" y="4100588"/>
            <a:ext cx="16273808" cy="10245983"/>
            <a:chOff x="11017274" y="5429554"/>
            <a:chExt cx="18290032" cy="11515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B6621E-4391-D44F-823D-B1E36311F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054"/>
            <a:stretch/>
          </p:blipFill>
          <p:spPr>
            <a:xfrm>
              <a:off x="11017274" y="5429554"/>
              <a:ext cx="18290032" cy="1151539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1A44B3-C0E6-874C-967B-DA63D257AB51}"/>
                </a:ext>
              </a:extLst>
            </p:cNvPr>
            <p:cNvSpPr/>
            <p:nvPr/>
          </p:nvSpPr>
          <p:spPr>
            <a:xfrm>
              <a:off x="26964000" y="16008846"/>
              <a:ext cx="223224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1C4F4-C2CB-9146-B010-D42FD3CD41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825" y="19154372"/>
            <a:ext cx="11044151" cy="69986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BC5418-CE98-7E43-931F-D8894F058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825" y="30198520"/>
            <a:ext cx="11408665" cy="93658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801EF1-14F8-DD40-B1F8-050AF66299FE}"/>
              </a:ext>
            </a:extLst>
          </p:cNvPr>
          <p:cNvSpPr txBox="1"/>
          <p:nvPr/>
        </p:nvSpPr>
        <p:spPr>
          <a:xfrm>
            <a:off x="23546667" y="36017482"/>
            <a:ext cx="41313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FBB034"/>
                </a:solidFill>
              </a:rPr>
              <a:t>Example notebooks by </a:t>
            </a:r>
            <a:r>
              <a:rPr lang="en-GB" sz="2600" dirty="0" err="1">
                <a:solidFill>
                  <a:srgbClr val="FBB034"/>
                </a:solidFill>
              </a:rPr>
              <a:t>Rajmund</a:t>
            </a:r>
            <a:r>
              <a:rPr lang="en-GB" sz="2600" dirty="0">
                <a:solidFill>
                  <a:srgbClr val="FBB034"/>
                </a:solidFill>
              </a:rPr>
              <a:t> </a:t>
            </a:r>
            <a:r>
              <a:rPr lang="en-GB" sz="2600" dirty="0" err="1">
                <a:solidFill>
                  <a:srgbClr val="FBB034"/>
                </a:solidFill>
              </a:rPr>
              <a:t>Mokso</a:t>
            </a:r>
            <a:endParaRPr lang="en-GB" sz="2600" dirty="0">
              <a:solidFill>
                <a:srgbClr val="FBB03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D2BF-453D-2340-9F95-B9212936FE32}"/>
              </a:ext>
            </a:extLst>
          </p:cNvPr>
          <p:cNvSpPr txBox="1"/>
          <p:nvPr/>
        </p:nvSpPr>
        <p:spPr>
          <a:xfrm>
            <a:off x="20209566" y="12652290"/>
            <a:ext cx="55220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rgbClr val="92D050"/>
                </a:solidFill>
              </a:rPr>
              <a:t>Time resolved 4D reconstructions by Viktor </a:t>
            </a:r>
            <a:r>
              <a:rPr lang="en-GB" sz="2600" dirty="0" err="1">
                <a:solidFill>
                  <a:srgbClr val="92D050"/>
                </a:solidFill>
              </a:rPr>
              <a:t>Nikitin</a:t>
            </a:r>
            <a:r>
              <a:rPr lang="en-GB" sz="2600" dirty="0">
                <a:solidFill>
                  <a:srgbClr val="92D050"/>
                </a:solidFill>
              </a:rPr>
              <a:t> (MAX IV &amp; APS)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C8562A-38CD-2045-9443-F9ABC0B07917}"/>
              </a:ext>
            </a:extLst>
          </p:cNvPr>
          <p:cNvSpPr txBox="1"/>
          <p:nvPr/>
        </p:nvSpPr>
        <p:spPr>
          <a:xfrm>
            <a:off x="20592534" y="26306809"/>
            <a:ext cx="7284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TOMOGRAMS web including current contributions from Max Langer (</a:t>
            </a:r>
            <a:r>
              <a:rPr lang="en-GB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PyPhase</a:t>
            </a: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and </a:t>
            </a:r>
            <a:r>
              <a:rPr lang="en-GB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Diogo</a:t>
            </a: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Figueirinhas</a:t>
            </a:r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E66BB-8341-384E-8F51-4B990367BEA6}"/>
              </a:ext>
            </a:extLst>
          </p:cNvPr>
          <p:cNvSpPr txBox="1"/>
          <p:nvPr/>
        </p:nvSpPr>
        <p:spPr>
          <a:xfrm>
            <a:off x="16941049" y="37684127"/>
            <a:ext cx="30130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JupyterHub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MAX IV</a:t>
            </a:r>
          </a:p>
          <a:p>
            <a:pPr algn="ctr"/>
            <a:r>
              <a:rPr lang="en-GB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Jason </a:t>
            </a:r>
            <a:r>
              <a:rPr lang="en-GB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Brudvik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BC8EE-B2C1-3D43-9A65-7532F51EFF62}"/>
              </a:ext>
            </a:extLst>
          </p:cNvPr>
          <p:cNvSpPr txBox="1"/>
          <p:nvPr/>
        </p:nvSpPr>
        <p:spPr>
          <a:xfrm>
            <a:off x="20209566" y="6926583"/>
            <a:ext cx="5522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COMPUTING INFRASTRUCTURE FOR MAX IV</a:t>
            </a:r>
            <a:b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</a:t>
            </a:r>
            <a:r>
              <a:rPr lang="en-GB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Barczyk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IBM Sweden forum, Stockholm</a:t>
            </a:r>
          </a:p>
        </p:txBody>
      </p:sp>
    </p:spTree>
    <p:extLst>
      <p:ext uri="{BB962C8B-B14F-4D97-AF65-F5344CB8AC3E}">
        <p14:creationId xmlns:p14="http://schemas.microsoft.com/office/powerpoint/2010/main" val="4005387888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Template_maxi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_template_2018" id="{4F8677E0-8969-2945-B5B9-C30621E73394}" vid="{ED744AA7-1980-EE4F-9464-F26CAB7C9A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posterTemplate_maxiv</Template>
  <TotalTime>461</TotalTime>
  <Words>468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posterTemplate_maxiv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Zdenek Matej</dc:creator>
  <cp:lastModifiedBy>Zdenek Matej</cp:lastModifiedBy>
  <cp:revision>26</cp:revision>
  <cp:lastPrinted>2015-09-16T17:07:08Z</cp:lastPrinted>
  <dcterms:created xsi:type="dcterms:W3CDTF">2019-09-23T10:52:42Z</dcterms:created>
  <dcterms:modified xsi:type="dcterms:W3CDTF">2019-11-09T20:05:49Z</dcterms:modified>
</cp:coreProperties>
</file>